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76548" autoAdjust="0"/>
  </p:normalViewPr>
  <p:slideViewPr>
    <p:cSldViewPr snapToGrid="0">
      <p:cViewPr varScale="1">
        <p:scale>
          <a:sx n="55" d="100"/>
          <a:sy n="55" d="100"/>
        </p:scale>
        <p:origin x="-1290"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0EDD7-1A96-4C8C-B273-BB2AD9497FBD}" type="datetimeFigureOut">
              <a:rPr lang="en-US" smtClean="0"/>
              <a:pPr/>
              <a:t>11/14/2020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AF8B7-7924-4D8E-A1E7-758C3809F1D8}" type="slidenum">
              <a:rPr lang="en-US" smtClean="0"/>
              <a:pPr/>
              <a:t>‹#›</a:t>
            </a:fld>
            <a:endParaRPr lang="en-US" dirty="0"/>
          </a:p>
        </p:txBody>
      </p:sp>
    </p:spTree>
    <p:extLst>
      <p:ext uri="{BB962C8B-B14F-4D97-AF65-F5344CB8AC3E}">
        <p14:creationId xmlns="" xmlns:p14="http://schemas.microsoft.com/office/powerpoint/2010/main" val="1914000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Cancer is one of the prevalent ailments leading to high mortality rates across the globe. Various treatments are used to treat the condition, for instance, the use of chemotherapy. However, chemotherapy has been proven to lead to compromising the patient's immunity. Therefore, to develop a better understanding of the same, various research questions should be answered, including: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What is the prevalence of infections in patients with cancer after chemotherapy?</a:t>
            </a:r>
          </a:p>
          <a:p>
            <a:pPr marL="342900" marR="0" lvl="0" indent="-342900">
              <a:lnSpc>
                <a:spcPct val="2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Calibri" panose="020F0502020204030204" pitchFamily="34" charset="0"/>
              </a:rPr>
              <a:t>What are the strategies that can be developed to prevent the infections enhanced by chemotherapy on patients who are undergoing chemotherapy treatments?</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2</a:t>
            </a:fld>
            <a:endParaRPr lang="en-US" dirty="0"/>
          </a:p>
        </p:txBody>
      </p:sp>
    </p:spTree>
    <p:extLst>
      <p:ext uri="{BB962C8B-B14F-4D97-AF65-F5344CB8AC3E}">
        <p14:creationId xmlns="" xmlns:p14="http://schemas.microsoft.com/office/powerpoint/2010/main" val="4010579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nursing profession is vital since it plays an essential role in the healthcare industry. Specifically, for cancer patients, oncology nurses provide both pre-and post-treatment care for chemotherapy treatment procedures. Therefore, the above research's conduction will provide more information and strategies that will be implemented to cater to and reduce infections from reduced patient body immunity.</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3</a:t>
            </a:fld>
            <a:endParaRPr lang="en-US" dirty="0"/>
          </a:p>
        </p:txBody>
      </p:sp>
    </p:spTree>
    <p:extLst>
      <p:ext uri="{BB962C8B-B14F-4D97-AF65-F5344CB8AC3E}">
        <p14:creationId xmlns="" xmlns:p14="http://schemas.microsoft.com/office/powerpoint/2010/main" val="354486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Various studies have been conducted concerning the side effects of chemotherapy treatment for cancer. According to </a:t>
            </a:r>
            <a:r>
              <a:rPr lang="en-US" sz="1800" dirty="0">
                <a:solidFill>
                  <a:srgbClr val="000000"/>
                </a:solidFill>
                <a:effectLst/>
                <a:latin typeface="Times New Roman" panose="02020603050405020304" pitchFamily="18" charset="0"/>
                <a:ea typeface="Calibri" panose="020F0502020204030204" pitchFamily="34" charset="0"/>
              </a:rPr>
              <a:t>Velasco et al. (2010), chemotherapy is considered the most effective cancer treatment and is used in conjunction with radiation, surgery, and hormone therapy. One of the significant side effects is the compromise of patient immunity, which leaves them vulnerable to contracting infections. However, there has been the development of strategies to reduce the infection rate resulting from chemotherapy, for instance, patient education, catheter care, and minimizing risk factors among the patients (Thom et al., 2013).</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4</a:t>
            </a:fld>
            <a:endParaRPr lang="en-US" dirty="0"/>
          </a:p>
        </p:txBody>
      </p:sp>
    </p:spTree>
    <p:extLst>
      <p:ext uri="{BB962C8B-B14F-4D97-AF65-F5344CB8AC3E}">
        <p14:creationId xmlns="" xmlns:p14="http://schemas.microsoft.com/office/powerpoint/2010/main" val="40568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used samples in a research study should be relevant to the specifics of the study. Therefore, samples used in this study involve a combination of all genders and age groups, but with specific requirements. One of the essential requirements used is that the patients have to be under chemotherapy as one treatment procedure. Moreover, 200 cancer patients and ten staff members working in a cancer center form the samples used. All the named samples were collected from UT Southwest Medical Center in Dallas.</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5</a:t>
            </a:fld>
            <a:endParaRPr lang="en-US" dirty="0"/>
          </a:p>
        </p:txBody>
      </p:sp>
    </p:spTree>
    <p:extLst>
      <p:ext uri="{BB962C8B-B14F-4D97-AF65-F5344CB8AC3E}">
        <p14:creationId xmlns="" xmlns:p14="http://schemas.microsoft.com/office/powerpoint/2010/main" val="237765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Interviews and questionnaires are often mostly used in research studies that incorporate qualitative research. More so, since interviews provide qualitative data. The use of these two data collection procedures is relevant to the research study since the interviews are used to acquire information from the involved staff members, precisely on the various situations involved. Questionnaires are used to acquire information on the patient's traits, those involved in the study.</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6</a:t>
            </a:fld>
            <a:endParaRPr lang="en-US" dirty="0"/>
          </a:p>
        </p:txBody>
      </p:sp>
    </p:spTree>
    <p:extLst>
      <p:ext uri="{BB962C8B-B14F-4D97-AF65-F5344CB8AC3E}">
        <p14:creationId xmlns="" xmlns:p14="http://schemas.microsoft.com/office/powerpoint/2010/main" val="940812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Data analysis will help make sense of the collected data concerning the research questions. The ANOVA analysis will be used to analyze data comprising of both dependent and independent variables. Moreover, dependent variables such as the gender of the participants will be determined by social-sexual characteristics. The diagnosis of infections among patients will define independent variables such as the rate of infections.</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7</a:t>
            </a:fld>
            <a:endParaRPr lang="en-US" dirty="0"/>
          </a:p>
        </p:txBody>
      </p:sp>
    </p:spTree>
    <p:extLst>
      <p:ext uri="{BB962C8B-B14F-4D97-AF65-F5344CB8AC3E}">
        <p14:creationId xmlns="" xmlns:p14="http://schemas.microsoft.com/office/powerpoint/2010/main" val="1439466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In order to protect individuals involved in this research study from manipulation, ethical considerations are incorporated. An excellent example of the strategies incorporated includes acquiring informed consent from the individuals involved in the research. The study will also acquire a permit from the administration to conduct the study to avoid any disruptions while carrying out the study.</a:t>
            </a:r>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8</a:t>
            </a:fld>
            <a:endParaRPr lang="en-US" dirty="0"/>
          </a:p>
        </p:txBody>
      </p:sp>
    </p:spTree>
    <p:extLst>
      <p:ext uri="{BB962C8B-B14F-4D97-AF65-F5344CB8AC3E}">
        <p14:creationId xmlns="" xmlns:p14="http://schemas.microsoft.com/office/powerpoint/2010/main" val="987491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5AF8B7-7924-4D8E-A1E7-758C3809F1D8}" type="slidenum">
              <a:rPr lang="en-US" smtClean="0"/>
              <a:pPr/>
              <a:t>9</a:t>
            </a:fld>
            <a:endParaRPr lang="en-US" dirty="0"/>
          </a:p>
        </p:txBody>
      </p:sp>
    </p:spTree>
    <p:extLst>
      <p:ext uri="{BB962C8B-B14F-4D97-AF65-F5344CB8AC3E}">
        <p14:creationId xmlns="" xmlns:p14="http://schemas.microsoft.com/office/powerpoint/2010/main" val="89764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5AF8B7-7924-4D8E-A1E7-758C3809F1D8}"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5923F103-BC34-4FE4-A40E-EDDEECFDA5D0}" type="datetimeFigureOut">
              <a:rPr lang="en-US" smtClean="0"/>
              <a:pPr/>
              <a:t>11/14/2020</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528453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pPr/>
              <a:t>11/14/2020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605996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pPr/>
              <a:t>11/14/2020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98912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pPr/>
              <a:t>11/14/2020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773584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pPr/>
              <a:t>11/14/2020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942994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pPr/>
              <a:t>11/14/2020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48081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pPr/>
              <a:t>11/14/2020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0727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pPr/>
              <a:t>11/14/2020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973278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pPr/>
              <a:t>11/14/2020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21863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pPr/>
              <a:t>11/14/2020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810939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pPr/>
              <a:t>11/14/2020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18721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pPr/>
              <a:t>11/14/2020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76243051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pPr/>
              <a:t>11/14/2020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99669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pPr/>
              <a:t>11/14/2020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571053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pPr/>
              <a:t>11/14/2020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660388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pPr/>
              <a:t>11/14/2020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155405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pPr/>
              <a:t>11/14/2020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21095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2BE451C3-0FF4-47C4-B829-773ADF60F88C}" type="datetimeFigureOut">
              <a:rPr lang="en-US" smtClean="0"/>
              <a:pPr/>
              <a:t>11/14/2020</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12738910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93/cid/cit29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doi.org/10.1093/ofid/ofw172.44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A3C76-2043-4A59-B28C-7B1D1F4B40F8}"/>
              </a:ext>
            </a:extLst>
          </p:cNvPr>
          <p:cNvSpPr>
            <a:spLocks noGrp="1"/>
          </p:cNvSpPr>
          <p:nvPr>
            <p:ph type="ctrTitle"/>
          </p:nvPr>
        </p:nvSpPr>
        <p:spPr>
          <a:xfrm>
            <a:off x="1154955" y="1840241"/>
            <a:ext cx="8825658" cy="1743218"/>
          </a:xfrm>
        </p:spPr>
        <p:txBody>
          <a:bodyPr/>
          <a:lstStyle/>
          <a:p>
            <a:pPr algn="ctr"/>
            <a:r>
              <a:rPr lang="en-US" i="1" dirty="0">
                <a:latin typeface="Times New Roman" panose="02020603050405020304" pitchFamily="18" charset="0"/>
                <a:cs typeface="Times New Roman" panose="02020603050405020304" pitchFamily="18" charset="0"/>
              </a:rPr>
              <a:t>Research Proposal Presentation</a:t>
            </a:r>
          </a:p>
        </p:txBody>
      </p:sp>
      <p:sp>
        <p:nvSpPr>
          <p:cNvPr id="3" name="Subtitle 2">
            <a:extLst>
              <a:ext uri="{FF2B5EF4-FFF2-40B4-BE49-F238E27FC236}">
                <a16:creationId xmlns="" xmlns:a16="http://schemas.microsoft.com/office/drawing/2014/main" id="{8D35F135-01C8-4B77-91AC-D0598B35D7FF}"/>
              </a:ext>
            </a:extLst>
          </p:cNvPr>
          <p:cNvSpPr>
            <a:spLocks noGrp="1"/>
          </p:cNvSpPr>
          <p:nvPr>
            <p:ph type="subTitle" idx="1"/>
          </p:nvPr>
        </p:nvSpPr>
        <p:spPr>
          <a:xfrm>
            <a:off x="1154955" y="3673160"/>
            <a:ext cx="8825658" cy="2060375"/>
          </a:xfrm>
        </p:spPr>
        <p:txBody>
          <a:bodyPr>
            <a:noAutofit/>
          </a:bodyPr>
          <a:lstStyle/>
          <a:p>
            <a:pPr algn="ctr"/>
            <a:r>
              <a:rPr lang="en-US" sz="4400" i="1" cap="none" dirty="0">
                <a:latin typeface="Times New Roman" panose="02020603050405020304" pitchFamily="18" charset="0"/>
                <a:cs typeface="Times New Roman" panose="02020603050405020304" pitchFamily="18" charset="0"/>
              </a:rPr>
              <a:t>Infection Prevention Among Immunocompromised Patients In Chemotherapy</a:t>
            </a:r>
          </a:p>
        </p:txBody>
      </p:sp>
    </p:spTree>
    <p:extLst>
      <p:ext uri="{BB962C8B-B14F-4D97-AF65-F5344CB8AC3E}">
        <p14:creationId xmlns="" xmlns:p14="http://schemas.microsoft.com/office/powerpoint/2010/main" val="4274771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DD92C2-6382-44B6-958A-18C148FEA0B5}"/>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 xmlns:a16="http://schemas.microsoft.com/office/drawing/2014/main" id="{03339519-B23D-48D4-A988-D0B3F4E2FA0A}"/>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Research questions</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 is the prevalence of infections in patients with cancer after chemotherapy?</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What are the strategies that can be developed to prevent the infections enhanced by chemotherapy on patients who are undergoing chemotherapy treatments?</a:t>
            </a:r>
          </a:p>
          <a:p>
            <a:pPr marL="0" marR="0" indent="0">
              <a:lnSpc>
                <a:spcPct val="107000"/>
              </a:lnSpc>
              <a:spcBef>
                <a:spcPts val="0"/>
              </a:spcBef>
              <a:spcAft>
                <a:spcPts val="800"/>
              </a:spcAft>
              <a:buNone/>
            </a:pP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Hypothesis</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Chemotherapy is one of the available treatment procedures for cancer patients. It is established that it is negatively influencing the patients' immunity, causing infections.</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3127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BAEBF9-36B3-40AA-9DD1-53642ECBC24F}"/>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Significance to Nursing</a:t>
            </a:r>
          </a:p>
        </p:txBody>
      </p:sp>
      <p:sp>
        <p:nvSpPr>
          <p:cNvPr id="3" name="Content Placeholder 2">
            <a:extLst>
              <a:ext uri="{FF2B5EF4-FFF2-40B4-BE49-F238E27FC236}">
                <a16:creationId xmlns="" xmlns:a16="http://schemas.microsoft.com/office/drawing/2014/main" id="{1A569502-1EB6-4B4A-8F82-37692BBC9C3E}"/>
              </a:ext>
            </a:extLst>
          </p:cNvPr>
          <p:cNvSpPr>
            <a:spLocks noGrp="1"/>
          </p:cNvSpPr>
          <p:nvPr>
            <p:ph idx="1"/>
          </p:nvPr>
        </p:nvSpPr>
        <p:spPr/>
        <p:txBody>
          <a:bodyPr>
            <a:normAutofit/>
          </a:bodyPr>
          <a:lstStyle/>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nursing profession includes the provision of care and treatment to patients, including cancer patients.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research will provide strategies that will be adopted by nurses.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They will help nursing professionals provide better care to cancer patients. </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 better understanding of compromised immunity will reduce the mortality rates caused by chemotherapy.</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43034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42FE93-7CD3-427B-95E8-D1E1BC57D9A8}"/>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Literature Review</a:t>
            </a:r>
          </a:p>
        </p:txBody>
      </p:sp>
      <p:sp>
        <p:nvSpPr>
          <p:cNvPr id="3" name="Content Placeholder 2">
            <a:extLst>
              <a:ext uri="{FF2B5EF4-FFF2-40B4-BE49-F238E27FC236}">
                <a16:creationId xmlns="" xmlns:a16="http://schemas.microsoft.com/office/drawing/2014/main" id="{79ED4A6D-6FAB-4AAD-853B-43DBD10E558E}"/>
              </a:ext>
            </a:extLst>
          </p:cNvPr>
          <p:cNvSpPr>
            <a:spLocks noGrp="1"/>
          </p:cNvSpPr>
          <p:nvPr>
            <p:ph idx="1"/>
          </p:nvPr>
        </p:nvSpPr>
        <p:spPr/>
        <p:txBody>
          <a:bodyPr>
            <a:normAutofit/>
          </a:bodyPr>
          <a:lstStyle/>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Chemotherapy involves a form of treatment for malignant cells through the use of chemical medication.</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It has various side effects; for instance, patient immunity compromise leading to infections (Wassef et al., 2016).</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infections vary from microbial infections to nosocomial conditions (Velasco et al., 2010).</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Various strategies have been developed, for instance, the use of patient education inclusive of the detection of symptoms of infections.</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6399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D236B-E0B1-4965-9F28-0339B4668909}"/>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Design and Methodology</a:t>
            </a:r>
          </a:p>
        </p:txBody>
      </p:sp>
      <p:sp>
        <p:nvSpPr>
          <p:cNvPr id="3" name="Content Placeholder 2">
            <a:extLst>
              <a:ext uri="{FF2B5EF4-FFF2-40B4-BE49-F238E27FC236}">
                <a16:creationId xmlns="" xmlns:a16="http://schemas.microsoft.com/office/drawing/2014/main" id="{E0746033-60B8-48F9-843E-BADC34427E3A}"/>
              </a:ext>
            </a:extLst>
          </p:cNvPr>
          <p:cNvSpPr>
            <a:spLocks noGrp="1"/>
          </p:cNvSpPr>
          <p:nvPr>
            <p:ph idx="1"/>
          </p:nvPr>
        </p:nvSpPr>
        <p:spPr>
          <a:xfrm>
            <a:off x="1154954" y="2603499"/>
            <a:ext cx="8825659" cy="3542119"/>
          </a:xfrm>
        </p:spPr>
        <p:txBody>
          <a:bodyPr>
            <a:noAutofit/>
          </a:bodyPr>
          <a:lstStyle/>
          <a:p>
            <a:pPr marL="0" marR="0" indent="0">
              <a:lnSpc>
                <a:spcPct val="107000"/>
              </a:lnSpc>
              <a:spcBef>
                <a:spcPts val="0"/>
              </a:spcBef>
              <a:spcAft>
                <a:spcPts val="800"/>
              </a:spcAft>
              <a:buNone/>
            </a:pP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Sample Procedures </a:t>
            </a: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Sampling procedures used are based on different age groups.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use of chemotherapy as a treatment procedure is one of the requirements for the samples.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 total of 200 patients are included in the samples, all undergoing chemotherapy.</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samples will be obtained from UT Southwest Medical Center in Dallas. </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86433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26FD2C-39A1-4FDC-A608-16B22DC7A580}"/>
              </a:ext>
            </a:extLst>
          </p:cNvPr>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Design and Methodology</a:t>
            </a:r>
            <a:endParaRPr lang="en-US" dirty="0"/>
          </a:p>
        </p:txBody>
      </p:sp>
      <p:sp>
        <p:nvSpPr>
          <p:cNvPr id="3" name="Content Placeholder 2">
            <a:extLst>
              <a:ext uri="{FF2B5EF4-FFF2-40B4-BE49-F238E27FC236}">
                <a16:creationId xmlns="" xmlns:a16="http://schemas.microsoft.com/office/drawing/2014/main" id="{F2004ABA-FECB-47FF-9F13-659A62C893DE}"/>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0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Data Collection Procedures</a:t>
            </a:r>
            <a:endPar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Two main data collection procedures are used in this research study, that is interviews and questionnaires.</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Interviews are used on the staff members to understand the various situations involved.</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Questionnaires are also used for data collection, especially to establish the population's traits.</a:t>
            </a:r>
          </a:p>
          <a:p>
            <a:pPr marL="0" marR="0">
              <a:lnSpc>
                <a:spcPct val="107000"/>
              </a:lnSpc>
              <a:spcBef>
                <a:spcPts val="0"/>
              </a:spcBef>
              <a:spcAft>
                <a:spcPts val="800"/>
              </a:spcAft>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Some of the included traits include the patient's age, gender, and sickness period.</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0663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DD9552-93D5-4D88-9A46-A522D9BA5E18}"/>
              </a:ext>
            </a:extLst>
          </p:cNvPr>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Design and Methodology</a:t>
            </a:r>
            <a:endParaRPr lang="en-US" dirty="0"/>
          </a:p>
        </p:txBody>
      </p:sp>
      <p:sp>
        <p:nvSpPr>
          <p:cNvPr id="3" name="Content Placeholder 2">
            <a:extLst>
              <a:ext uri="{FF2B5EF4-FFF2-40B4-BE49-F238E27FC236}">
                <a16:creationId xmlns="" xmlns:a16="http://schemas.microsoft.com/office/drawing/2014/main" id="{124FA018-007B-415D-BBA9-7A1E1076DF22}"/>
              </a:ext>
            </a:extLst>
          </p:cNvPr>
          <p:cNvSpPr>
            <a:spLocks noGrp="1"/>
          </p:cNvSpPr>
          <p:nvPr>
            <p:ph idx="1"/>
          </p:nvPr>
        </p:nvSpPr>
        <p:spPr>
          <a:xfrm>
            <a:off x="1154954" y="2603499"/>
            <a:ext cx="8825659" cy="3520853"/>
          </a:xfrm>
        </p:spPr>
        <p:txBody>
          <a:bodyPr>
            <a:noAutofit/>
          </a:bodyPr>
          <a:lstStyle/>
          <a:p>
            <a:pPr marL="0" marR="0" indent="0">
              <a:lnSpc>
                <a:spcPct val="107000"/>
              </a:lnSpc>
              <a:spcBef>
                <a:spcPts val="0"/>
              </a:spcBef>
              <a:spcAft>
                <a:spcPts val="800"/>
              </a:spcAft>
              <a:buNone/>
            </a:pP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Data analysis</a:t>
            </a: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data analysis used involves the consideration of both dependent and independent variables.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analysis of variance (ANOVA) is used for data analysis.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ANOVA helps determine the impact of dependent and independent variables.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ANOVA analysis will help establish the strategies that will help prevent the development of infections among cancer patients.</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91801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844C1B-32D2-4F02-A690-0DEDE492CA9D}"/>
              </a:ext>
            </a:extLst>
          </p:cNvPr>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Design and Methodology</a:t>
            </a:r>
            <a:endParaRPr lang="en-US" dirty="0"/>
          </a:p>
        </p:txBody>
      </p:sp>
      <p:sp>
        <p:nvSpPr>
          <p:cNvPr id="3" name="Content Placeholder 2">
            <a:extLst>
              <a:ext uri="{FF2B5EF4-FFF2-40B4-BE49-F238E27FC236}">
                <a16:creationId xmlns="" xmlns:a16="http://schemas.microsoft.com/office/drawing/2014/main" id="{27C83984-DDE2-4838-8E1E-6FA1B27B98D6}"/>
              </a:ext>
            </a:extLst>
          </p:cNvPr>
          <p:cNvSpPr>
            <a:spLocks noGrp="1"/>
          </p:cNvSpPr>
          <p:nvPr>
            <p:ph idx="1"/>
          </p:nvPr>
        </p:nvSpPr>
        <p:spPr>
          <a:xfrm>
            <a:off x="1154954" y="2603500"/>
            <a:ext cx="8825659" cy="3988686"/>
          </a:xfrm>
        </p:spPr>
        <p:txBody>
          <a:bodyPr>
            <a:noAutofit/>
          </a:bodyPr>
          <a:lstStyle/>
          <a:p>
            <a:pPr marL="0" marR="0" indent="0">
              <a:lnSpc>
                <a:spcPct val="107000"/>
              </a:lnSpc>
              <a:spcBef>
                <a:spcPts val="0"/>
              </a:spcBef>
              <a:spcAft>
                <a:spcPts val="800"/>
              </a:spcAft>
              <a:buNone/>
            </a:pP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Ethical considerations</a:t>
            </a:r>
            <a:endPar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Various ethical considerations are incorporated to ensure that all the activities in this research study are ethical, including:</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Before conducting the study, informed consent is acquired from the sample population to avoid manipulation.</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Acquisition of a permit from the administration to conduct the study.</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study also incorporates the observation of confidentiality and anonymity.</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9733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E75E81-DF37-4D08-A502-1F4D80CC5978}"/>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 xmlns:a16="http://schemas.microsoft.com/office/drawing/2014/main" id="{5BBB4A94-5B1C-4425-8710-D043DCEF8341}"/>
              </a:ext>
            </a:extLst>
          </p:cNvPr>
          <p:cNvSpPr>
            <a:spLocks noGrp="1"/>
          </p:cNvSpPr>
          <p:nvPr>
            <p:ph idx="1"/>
          </p:nvPr>
        </p:nvSpPr>
        <p:spPr/>
        <p:txBody>
          <a:bodyPr>
            <a:noAutofit/>
          </a:bodyPr>
          <a:lstStyle/>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use of chemotherapy for cancer treatment has both positive and negative impacts on patients.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 excellent example of the negative impacts is infections resulting from the immunocompromise of the patients.</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It is vital to develop strategies to reduce immunity compromised by chemotherapy.</a:t>
            </a:r>
          </a:p>
          <a:p>
            <a:pPr marL="0" marR="0">
              <a:lnSpc>
                <a:spcPct val="107000"/>
              </a:lnSpc>
              <a:spcBef>
                <a:spcPts val="0"/>
              </a:spcBef>
              <a:spcAft>
                <a:spcPts val="800"/>
              </a:spcAft>
            </a:pP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above research will help in infection prevention among immunocompromised patients due to chemotherapy.</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87545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E5896E-B700-443E-815F-4629E9F7BB21}"/>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 xmlns:a16="http://schemas.microsoft.com/office/drawing/2014/main" id="{11622619-DDC8-42CF-B08B-D847F03A961E}"/>
              </a:ext>
            </a:extLst>
          </p:cNvPr>
          <p:cNvSpPr>
            <a:spLocks noGrp="1"/>
          </p:cNvSpPr>
          <p:nvPr>
            <p:ph idx="1"/>
          </p:nvPr>
        </p:nvSpPr>
        <p:spPr>
          <a:xfrm>
            <a:off x="1120448" y="2361959"/>
            <a:ext cx="8825659" cy="3911601"/>
          </a:xfrm>
        </p:spPr>
        <p:txBody>
          <a:bodyPr>
            <a:normAutofit/>
          </a:bodyPr>
          <a:lstStyle/>
          <a:p>
            <a:pPr marL="457200" indent="-457200">
              <a:lnSpc>
                <a:spcPct val="110000"/>
              </a:lnSpc>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Thom, K. A., Kleinberg, M., &amp; Roghmann, M. C. (2013). Infection prevention 	in the cancer center.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Clinical infectious diseases: an official publication of 	the Infectious Diseases Society of America</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57</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 579–585. 	</a:t>
            </a:r>
            <a:r>
              <a:rPr lang="en-US" sz="20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https://doi.org/10.1093/cid/cit290</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10000"/>
              </a:lnSpc>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Velasco, E., Thuler, L., Martins, C., Nucci, M., Dias, L., &amp; Gonçalves, V. 	(2010). Epidemiology of Bloodstream Infections at a Cancer Center.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Sao 	Paulo Medical Journal</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118</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131-138. </a:t>
            </a:r>
          </a:p>
          <a:p>
            <a:pPr marL="457200" indent="-457200"/>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Wassef, R., Rizk, E., &amp; Abdel-Malek, R. (2016). Prevalence of Enteric 	Opportunistic Parasites in Immunocompromised Cancer Patients.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Open 	Forum Infectious 	Diseases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(suppl_1).</a:t>
            </a:r>
            <a:r>
              <a:rPr lang="en-US" sz="20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https://doi.org/10.1093/ofid/ofw172.445</a:t>
            </a:r>
            <a:endParaRPr lang="en-US" sz="20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17543449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578</TotalTime>
  <Words>1136</Words>
  <Application>Microsoft Office PowerPoint</Application>
  <PresentationFormat>Custom</PresentationFormat>
  <Paragraphs>69</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 Boardroom</vt:lpstr>
      <vt:lpstr>Research Proposal Presentation</vt:lpstr>
      <vt:lpstr>Introduction </vt:lpstr>
      <vt:lpstr>Significance to Nursing</vt:lpstr>
      <vt:lpstr>Literature Review</vt:lpstr>
      <vt:lpstr>Design and Methodology</vt:lpstr>
      <vt:lpstr>Design and Methodology</vt:lpstr>
      <vt:lpstr>Design and Methodology</vt:lpstr>
      <vt:lpstr>Design and Methodology</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 Presentation</dc:title>
  <dc:creator>MAB</dc:creator>
  <cp:lastModifiedBy>Kevin</cp:lastModifiedBy>
  <cp:revision>6</cp:revision>
  <dcterms:created xsi:type="dcterms:W3CDTF">2020-11-13T09:38:08Z</dcterms:created>
  <dcterms:modified xsi:type="dcterms:W3CDTF">2020-11-14T06:52:01Z</dcterms:modified>
</cp:coreProperties>
</file>